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3" r:id="rId15"/>
    <p:sldId id="274" r:id="rId16"/>
    <p:sldId id="275" r:id="rId17"/>
    <p:sldId id="276" r:id="rId18"/>
    <p:sldId id="277" r:id="rId19"/>
    <p:sldId id="270" r:id="rId20"/>
    <p:sldId id="271" r:id="rId21"/>
    <p:sldId id="27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AA33-6A60-458B-A601-6934B039D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53179-DB03-4426-BEEE-BB5272324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0915-9573-4EC7-AFB2-91072C48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9DAF-D528-493C-AF6C-AA20928A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241D-6715-4518-9181-7A07D1FF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6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E43C-8278-4200-B633-0D2C7BE0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BF891-B366-4125-92DC-EF033DD3B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E4B4A-3916-4A92-8E3F-DFACF410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68E36-5033-4924-9665-46D23F8E0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7AC9A-00F0-4FB9-B52F-6EC2616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7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BFB10D-AFD0-419A-9799-83E309C06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4159D-3C35-4E06-AD0A-5F3064D75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D9E29-9ACB-4997-8F9E-C016C4E3E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1609-8A8D-4913-BF3B-4C6686E6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2E5E-DD83-4D82-ADAC-217014C2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7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CC41F-AC05-4AC8-A9C5-0F644C99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B415-6502-451E-93EE-6A8861C59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F120A-9F4C-4DA7-A94C-02FFDBDE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8706-6928-4300-9C11-7DC6C8F9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4051C-2016-4E91-B1D4-CD6A38204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1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CDC8-8BFE-43A2-AD59-D2B5FCB2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7AAAD-1D9E-4F4D-977B-28DF0072B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5DEC3-F22E-40C7-8E01-1CFA473C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D15AB-EE3C-4DBD-96A4-3637A8FC6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37DB9-5AEE-4FF8-B083-268AB6AC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0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9730-68B3-4BFE-B256-5C44D518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94018-5CD8-4BFB-8ED1-5F1E714A6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3B37D-2076-4F40-A8CC-6FD3FB90F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D727D-37F6-4D65-B7B4-09D1B750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9A947-B48D-48B7-BE36-C8113E4D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C37B-1261-4D3D-83FB-79C9FA502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459E-465F-4333-A698-A64E5472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83A6A-C759-4CD7-9ED5-4F397B8E8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D905F-D5F3-4779-8374-0894966FA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0740C-818F-482A-851C-893F6476E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9F3AD-D6CF-4F88-BDB1-D96171090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65208-61BC-43BA-AF1A-0CE3AAFE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B44FA-2DEC-40F3-BDA6-998415F9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58F974-546F-4290-B713-DFB12079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3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921A-3548-4067-B4E4-B4F4F4BA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9BB2A-F409-4F80-B3C1-EF9216FA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29BD8-4169-44CC-9784-E8354CD8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4595E-0683-4AB1-A33D-6F4798E0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8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8384B-4DE5-434D-A845-8F4750BC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54824-9F9A-45C7-BBCC-A843D724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00925-BB8D-4161-954C-3C09D6DA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FEE5-552B-441F-BAD2-4A98E35A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5F6F2-A67E-4F0A-9DDF-5CFF75A8F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376DD-7E2E-4ADC-8A38-23BD8F18F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F2544-C27C-44F7-8E9C-97E5CA0B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58B5F-1E03-478F-9E1C-978C68BD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F49B1-8E41-48A6-A309-13C2FEDA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9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F1E5-D161-4ECA-9073-F5E7EF41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65907-ECD2-4DA4-B9BB-8EA6E4E22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73AEC-5B37-4275-BDE1-EEEFBC80F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5C6C-812D-4881-9338-29F22CFD3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A44EC-1335-422F-8DF1-182265DE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64A37-7F55-47E3-A5D0-2B73772B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5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9DC9D-C87D-405F-ACE9-B8A07268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199B-C3D8-4E9C-9298-6A63EA0B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EE906-FB36-42A4-A0D1-1280D2FC0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61E56-B873-4756-AE3E-9C0E1F49E816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F3DC0-D3EA-488D-898D-01A2867DE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EE251-40DB-4EFA-9EB8-67471F514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9B83-BAF9-491B-A45D-024F748DA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ffenfoerster/stats_eco_evo_202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FD5A6-4AE5-4D75-B7B5-B41FF1548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3"/>
            <a:ext cx="9144000" cy="2521594"/>
          </a:xfrm>
        </p:spPr>
        <p:txBody>
          <a:bodyPr>
            <a:normAutofit/>
          </a:bodyPr>
          <a:lstStyle/>
          <a:p>
            <a:r>
              <a:rPr lang="en-US" sz="5300" dirty="0"/>
              <a:t>Introduction to Statistics for Ecology and Evolutionary Biology</a:t>
            </a:r>
            <a:br>
              <a:rPr lang="en-US" sz="7000" dirty="0"/>
            </a:br>
            <a:r>
              <a:rPr lang="en-US" sz="2700" dirty="0"/>
              <a:t>Columbia University, Fall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0D12B-0263-47D3-B011-9E79562A9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7728"/>
            <a:ext cx="9144000" cy="944339"/>
          </a:xfrm>
        </p:spPr>
        <p:txBody>
          <a:bodyPr>
            <a:normAutofit/>
          </a:bodyPr>
          <a:lstStyle/>
          <a:p>
            <a:r>
              <a:rPr lang="en-US" dirty="0"/>
              <a:t>Welcome! 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672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685B-727D-421D-8050-471ED903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DD4C7-D714-430C-951A-EF3B22476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61D9AE-7BAF-4BCD-ADA7-11CA715E80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3934" y="457200"/>
            <a:ext cx="982413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7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95E3-AAA1-46CB-B85E-AC4C307E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Cloud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34DEE-8E2A-4B9D-8D57-65E63954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www.rstudio.cloud</a:t>
            </a:r>
            <a:r>
              <a:rPr lang="en-US" dirty="0"/>
              <a:t> </a:t>
            </a:r>
          </a:p>
          <a:p>
            <a:r>
              <a:rPr lang="en-US" dirty="0"/>
              <a:t>Open a free account</a:t>
            </a:r>
          </a:p>
          <a:p>
            <a:r>
              <a:rPr lang="en-US" dirty="0"/>
              <a:t>You will be invited to the “Stats – Student Workspace”</a:t>
            </a:r>
          </a:p>
          <a:p>
            <a:r>
              <a:rPr lang="en-US" dirty="0"/>
              <a:t>Copy the “Default Project” to your own workspace</a:t>
            </a:r>
          </a:p>
          <a:p>
            <a:r>
              <a:rPr lang="en-US" dirty="0"/>
              <a:t>You are all set! </a:t>
            </a:r>
          </a:p>
        </p:txBody>
      </p:sp>
    </p:spTree>
    <p:extLst>
      <p:ext uri="{BB962C8B-B14F-4D97-AF65-F5344CB8AC3E}">
        <p14:creationId xmlns:p14="http://schemas.microsoft.com/office/powerpoint/2010/main" val="1220464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5CD3-C133-40E0-A370-29C6FD3E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90D9B-F9C2-4DC8-BD73-76B9F09E1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8753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160E881-0262-464C-8F75-388D3F83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53212"/>
            <a:ext cx="11277600" cy="57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67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2A71E-8236-4FF6-9B8C-3B79A21C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7309"/>
            <a:ext cx="11277600" cy="57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5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E7AD2-2E5B-40A7-B280-DAFFFAF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9115"/>
            <a:ext cx="11277600" cy="57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0D8AC-C0BF-4645-9115-E5C437E7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5" y="457200"/>
            <a:ext cx="1116169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17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1A7C1-22E7-44AC-83BA-D4B1AB3F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0" y="457200"/>
            <a:ext cx="1121433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45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F32F50-608E-49EB-811E-E8D8A0D6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8630"/>
            <a:ext cx="11277600" cy="59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5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A62C-1268-4030-A267-6E4E84AE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9B765-0158-4567-B2D5-23AD15694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Dr. Steffen Foerster</a:t>
            </a:r>
          </a:p>
          <a:p>
            <a:r>
              <a:rPr lang="en-US" sz="1800" dirty="0"/>
              <a:t>Director, Data Team, Bureau of Division Management and Systems Coordination, Division of Disease Control, NYC Department of Health and Mental Hygiene</a:t>
            </a:r>
          </a:p>
          <a:p>
            <a:r>
              <a:rPr lang="en-US" sz="1800" dirty="0"/>
              <a:t>Lecturer, Department of Ecology, Evolution and Environmental Biology, Columbia University</a:t>
            </a:r>
          </a:p>
          <a:p>
            <a:r>
              <a:rPr lang="en-US" sz="1800" dirty="0"/>
              <a:t>Research Affiliate, Jane Goodall Research Institute, Department of Evolutionary Anthropology, Duke University</a:t>
            </a:r>
          </a:p>
          <a:p>
            <a:r>
              <a:rPr lang="en-US" sz="1800" dirty="0"/>
              <a:t>Freelance wildlife photographer</a:t>
            </a:r>
          </a:p>
        </p:txBody>
      </p:sp>
      <p:pic>
        <p:nvPicPr>
          <p:cNvPr id="5" name="Picture 4" descr="A picture containing grass, mammal, outdoor, standing&#10;&#10;Description automatically generated">
            <a:extLst>
              <a:ext uri="{FF2B5EF4-FFF2-40B4-BE49-F238E27FC236}">
                <a16:creationId xmlns:a16="http://schemas.microsoft.com/office/drawing/2014/main" id="{2C901F88-1402-4A33-8BFB-70DF1FA6E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5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476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413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5B06D-345A-483D-B6F2-C2365E40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5988"/>
            <a:ext cx="11277600" cy="55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3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2CD7E-9894-4B51-9823-8A1F9AB91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5988"/>
            <a:ext cx="11277600" cy="55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0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ACCA-9200-43F4-BF48-8B17DBF1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basic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8640-2627-429C-ADF9-7AA75A4AC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get our hands dirty! </a:t>
            </a:r>
          </a:p>
        </p:txBody>
      </p:sp>
    </p:spTree>
    <p:extLst>
      <p:ext uri="{BB962C8B-B14F-4D97-AF65-F5344CB8AC3E}">
        <p14:creationId xmlns:p14="http://schemas.microsoft.com/office/powerpoint/2010/main" val="329826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1F3F-37F2-4508-817E-62BFC99CD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My background</a:t>
            </a:r>
            <a:br>
              <a:rPr lang="en-US" dirty="0"/>
            </a:br>
            <a:r>
              <a:rPr lang="en-US" sz="2000" dirty="0"/>
              <a:t>30+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6B0A-2225-4161-8E97-3286345A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1800" dirty="0"/>
              <a:t>Conservation biology</a:t>
            </a:r>
          </a:p>
          <a:p>
            <a:r>
              <a:rPr lang="en-US" sz="1800" dirty="0"/>
              <a:t>Spatial ecology and remote sensing</a:t>
            </a:r>
          </a:p>
          <a:p>
            <a:r>
              <a:rPr lang="en-US" sz="1800" dirty="0"/>
              <a:t>Animal behavioral ecology</a:t>
            </a:r>
          </a:p>
          <a:p>
            <a:r>
              <a:rPr lang="en-US" sz="1800" dirty="0"/>
              <a:t>Stress physiology</a:t>
            </a:r>
          </a:p>
          <a:p>
            <a:r>
              <a:rPr lang="en-US" sz="1800" dirty="0"/>
              <a:t>Parasitology</a:t>
            </a:r>
          </a:p>
          <a:p>
            <a:r>
              <a:rPr lang="en-US" sz="1800" dirty="0"/>
              <a:t>Socioeconomics of natural resource use</a:t>
            </a:r>
          </a:p>
          <a:p>
            <a:r>
              <a:rPr lang="en-US" sz="1800" dirty="0"/>
              <a:t>Epidemiology and disease surveillance</a:t>
            </a:r>
          </a:p>
          <a:p>
            <a:r>
              <a:rPr lang="en-US" sz="1800" dirty="0"/>
              <a:t>Data science</a:t>
            </a:r>
          </a:p>
          <a:p>
            <a:r>
              <a:rPr lang="en-US" sz="1800" dirty="0"/>
              <a:t>Statistics</a:t>
            </a:r>
          </a:p>
        </p:txBody>
      </p:sp>
      <p:pic>
        <p:nvPicPr>
          <p:cNvPr id="5" name="Picture 4" descr="A picture containing outdoor, mammal, grass, ground&#10;&#10;Description automatically generated">
            <a:extLst>
              <a:ext uri="{FF2B5EF4-FFF2-40B4-BE49-F238E27FC236}">
                <a16:creationId xmlns:a16="http://schemas.microsoft.com/office/drawing/2014/main" id="{496019BB-A84A-4855-A153-126D71FA4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5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A91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6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D9F3-0300-433E-899F-602CDAC6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Your 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FB5BA-3F8E-4AB9-B0E7-B6E8C80CA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Rupinder Kaur </a:t>
            </a:r>
            <a:r>
              <a:rPr lang="en-US" dirty="0" err="1"/>
              <a:t>Bakhshi</a:t>
            </a:r>
            <a:endParaRPr lang="en-US" dirty="0"/>
          </a:p>
          <a:p>
            <a:r>
              <a:rPr lang="en-US" dirty="0"/>
              <a:t>Savannah Cooley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8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822B-05B4-4341-8460-2DC8AAE7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BCFEF-1FF9-4DCA-9F01-0CD45EB8B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11EE-F865-4C6B-B2AF-2BDE9967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F4EFC-64E1-4C6F-8060-00D3D6521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latin typeface="LMRoman12-Regular"/>
              </a:rPr>
              <a:t>Introduce data manipulation, visualization, and statistical modeling with an emphasis on applications in ecology and evolution</a:t>
            </a:r>
          </a:p>
          <a:p>
            <a:pPr algn="l"/>
            <a:r>
              <a:rPr lang="en-US" sz="2400" dirty="0">
                <a:latin typeface="LMRoman12-Regular"/>
              </a:rPr>
              <a:t>Become </a:t>
            </a:r>
            <a:r>
              <a:rPr lang="en-US" sz="2400" b="0" i="0" u="none" strike="noStrike" baseline="0" dirty="0">
                <a:latin typeface="LMRoman12-Regular"/>
              </a:rPr>
              <a:t>familiar with using the R programming language</a:t>
            </a:r>
            <a:endParaRPr lang="en-US" sz="2400" dirty="0">
              <a:latin typeface="LMRoman12-Regular"/>
            </a:endParaRPr>
          </a:p>
          <a:p>
            <a:pPr algn="l"/>
            <a:r>
              <a:rPr lang="en-US" sz="2400" b="0" i="0" u="none" strike="noStrike" baseline="0" dirty="0">
                <a:latin typeface="LMRoman12-Regular"/>
              </a:rPr>
              <a:t>Obtain a thorough </a:t>
            </a:r>
            <a:r>
              <a:rPr lang="en-US" sz="2400" dirty="0">
                <a:latin typeface="LMRoman12-Regular"/>
              </a:rPr>
              <a:t>grasp of the </a:t>
            </a:r>
            <a:r>
              <a:rPr lang="en-US" sz="2400" b="0" i="0" u="none" strike="noStrike" baseline="0" dirty="0">
                <a:latin typeface="LMRoman12-Regular"/>
              </a:rPr>
              <a:t>statistical workhorse of ecology and evolution: </a:t>
            </a:r>
            <a:r>
              <a:rPr lang="en-US" sz="2400" b="1" i="0" u="none" strike="noStrike" baseline="0" dirty="0">
                <a:latin typeface="LMRoman12-Regular"/>
              </a:rPr>
              <a:t>linear regression</a:t>
            </a:r>
          </a:p>
          <a:p>
            <a:pPr algn="l"/>
            <a:r>
              <a:rPr lang="en-US" sz="2400" b="0" i="0" u="none" strike="noStrike" baseline="0" dirty="0">
                <a:latin typeface="LMRoman12-Regular"/>
              </a:rPr>
              <a:t>Develop the conceptual basis for understanding many complex statistical methods as extensions of the basic linear regression strategy</a:t>
            </a:r>
          </a:p>
          <a:p>
            <a:pPr algn="l"/>
            <a:r>
              <a:rPr lang="en-US" sz="2400" b="0" i="0" u="none" strike="noStrike" baseline="0" dirty="0">
                <a:latin typeface="LMRoman12-Regular"/>
              </a:rPr>
              <a:t>Be able to read the ecology and evolution literature with a critical eye towards statistical procedures and interpretation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9910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22EA-779D-4B1D-B161-8C8164E4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Objectives,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9F6D-3809-4780-BF82-DE1892B1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is NOT a traditional introduction to statistics class that teaches the same old concepts about null-hypothesis testing. These concepts are outdated and quickly changing. You will be part of that change. </a:t>
            </a:r>
          </a:p>
          <a:p>
            <a:r>
              <a:rPr lang="en-US" sz="2400" dirty="0"/>
              <a:t>Our goal is to give you the conceptual understanding of the basic building blocks of modern (!) statistics that you can build on and adapt to your needs. </a:t>
            </a:r>
          </a:p>
        </p:txBody>
      </p:sp>
    </p:spTree>
    <p:extLst>
      <p:ext uri="{BB962C8B-B14F-4D97-AF65-F5344CB8AC3E}">
        <p14:creationId xmlns:p14="http://schemas.microsoft.com/office/powerpoint/2010/main" val="286792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F7BD3D-738A-4310-B79C-5173CE59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E4607-EE39-401B-980A-DEB0D3405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7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014A-C00E-46CB-8953-539646FB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F4EF7-FBDC-46E6-980A-4D9ECD887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will need your own computer or share with someone</a:t>
            </a:r>
          </a:p>
          <a:p>
            <a:r>
              <a:rPr lang="en-US" sz="2400" dirty="0"/>
              <a:t>This course is primarily managed through the course’s </a:t>
            </a:r>
            <a:r>
              <a:rPr lang="en-US" sz="2400" dirty="0" err="1"/>
              <a:t>github</a:t>
            </a:r>
            <a:r>
              <a:rPr lang="en-US" sz="2400" dirty="0"/>
              <a:t> page at </a:t>
            </a:r>
            <a:r>
              <a:rPr lang="en-US" sz="2400" dirty="0">
                <a:hlinkClick r:id="rId2"/>
              </a:rPr>
              <a:t>https://github.com/steffenfoerster/stats_eco_evo_2021</a:t>
            </a:r>
            <a:r>
              <a:rPr lang="en-US" sz="2400" dirty="0"/>
              <a:t> </a:t>
            </a:r>
          </a:p>
          <a:p>
            <a:r>
              <a:rPr lang="en-US" sz="2400" dirty="0"/>
              <a:t>Assignments will be submitted and graded on Canvas</a:t>
            </a:r>
          </a:p>
          <a:p>
            <a:r>
              <a:rPr lang="en-US" sz="2400" dirty="0"/>
              <a:t>Please read the syllabus for details related to expectations, assignments, grading, and class policies</a:t>
            </a:r>
          </a:p>
          <a:p>
            <a:r>
              <a:rPr lang="en-US" sz="2400" dirty="0"/>
              <a:t>Syllabus will be updated, please stay on top of all changes! </a:t>
            </a:r>
          </a:p>
          <a:p>
            <a:r>
              <a:rPr lang="en-US" sz="2400" dirty="0"/>
              <a:t>Use the discussion board on Canvas to ask questions about anything!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713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411</Words>
  <Application>Microsoft Office PowerPoint</Application>
  <PresentationFormat>Widescreen</PresentationFormat>
  <Paragraphs>51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LMRoman12-Regular</vt:lpstr>
      <vt:lpstr>Office Theme</vt:lpstr>
      <vt:lpstr>Introduction to Statistics for Ecology and Evolutionary Biology Columbia University, Fall 2021</vt:lpstr>
      <vt:lpstr>About me</vt:lpstr>
      <vt:lpstr>My background 30+ years</vt:lpstr>
      <vt:lpstr>Your Teaching Assistants</vt:lpstr>
      <vt:lpstr>Course objectives</vt:lpstr>
      <vt:lpstr>Objectives</vt:lpstr>
      <vt:lpstr>Objectives, cont. </vt:lpstr>
      <vt:lpstr>Course logistics</vt:lpstr>
      <vt:lpstr>Logistics</vt:lpstr>
      <vt:lpstr>RStudio Cloud</vt:lpstr>
      <vt:lpstr>PowerPoint Presentation</vt:lpstr>
      <vt:lpstr>RStudio Cloud instructions</vt:lpstr>
      <vt:lpstr>RStudio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and basic syntax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INTRO-STAT-ECOLOGY &amp; EVOL BIOL</dc:title>
  <dc:creator>Steffen Foerster</dc:creator>
  <cp:lastModifiedBy>Steffen Foerster</cp:lastModifiedBy>
  <cp:revision>3</cp:revision>
  <dcterms:created xsi:type="dcterms:W3CDTF">2021-09-12T19:14:35Z</dcterms:created>
  <dcterms:modified xsi:type="dcterms:W3CDTF">2021-09-14T12:16:42Z</dcterms:modified>
</cp:coreProperties>
</file>